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66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38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18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74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2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07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29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1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14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8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A58C-F18D-4BF3-95AC-21E94FA74EF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5388-6363-4C31-8657-5899E78B7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01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.calameo.com/read/00365688700dd59c7fa2b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hyperlink" Target="https://www.agencedpc.fr/formations-dpc-rechercher-un-dpc" TargetMode="External"/><Relationship Id="rId2" Type="http://schemas.openxmlformats.org/officeDocument/2006/relationships/hyperlink" Target="https://www.agencedpc.fr/le-dpc/orientations-nationales-prioritaires-de-dpc-2020-202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www.agencedpc.fr/" TargetMode="External"/><Relationship Id="rId5" Type="http://schemas.openxmlformats.org/officeDocument/2006/relationships/image" Target="../media/image3.svg"/><Relationship Id="rId10" Type="http://schemas.openxmlformats.org/officeDocument/2006/relationships/hyperlink" Target="https://dentelia.fr/4429-2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mondpc.fr/mondpc/participer_a_un_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534F85FA-BADF-0FD3-3DAC-5C7D0478E017}"/>
              </a:ext>
            </a:extLst>
          </p:cNvPr>
          <p:cNvSpPr/>
          <p:nvPr/>
        </p:nvSpPr>
        <p:spPr>
          <a:xfrm>
            <a:off x="3779837" y="7129182"/>
            <a:ext cx="3726574" cy="12911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ABABEC6-8046-77E4-7378-985A375D7D2D}"/>
              </a:ext>
            </a:extLst>
          </p:cNvPr>
          <p:cNvSpPr/>
          <p:nvPr/>
        </p:nvSpPr>
        <p:spPr>
          <a:xfrm>
            <a:off x="0" y="9146945"/>
            <a:ext cx="7559675" cy="3245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Parallélogramme 33">
            <a:extLst>
              <a:ext uri="{FF2B5EF4-FFF2-40B4-BE49-F238E27FC236}">
                <a16:creationId xmlns:a16="http://schemas.microsoft.com/office/drawing/2014/main" id="{C03DE42F-032E-F4A5-38E8-40C94B6EABA1}"/>
              </a:ext>
            </a:extLst>
          </p:cNvPr>
          <p:cNvSpPr/>
          <p:nvPr/>
        </p:nvSpPr>
        <p:spPr>
          <a:xfrm>
            <a:off x="252001" y="6418769"/>
            <a:ext cx="3002610" cy="189854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0A081-452C-15BF-7EA7-AD25262EFE64}"/>
              </a:ext>
            </a:extLst>
          </p:cNvPr>
          <p:cNvSpPr/>
          <p:nvPr/>
        </p:nvSpPr>
        <p:spPr>
          <a:xfrm>
            <a:off x="-16783" y="1869455"/>
            <a:ext cx="7559675" cy="764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YAD7QhG2T6o 0"/>
              </a:rPr>
              <a:t>Obligation de formation </a:t>
            </a:r>
            <a:r>
              <a:rPr lang="fr-FR" b="1" i="0" u="none" strike="noStrike" dirty="0">
                <a:solidFill>
                  <a:srgbClr val="000000"/>
                </a:solidFill>
                <a:effectLst/>
                <a:latin typeface="YAD7QhG2T6o 0"/>
              </a:rPr>
              <a:t>tous les 3 ans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YAD7QhG2T6o 0"/>
              </a:rPr>
              <a:t>, à l'initiative du salarié, selon les orientations pluriannuelles prioritaires (2020-2022) </a:t>
            </a:r>
            <a:r>
              <a:rPr lang="fr-FR" b="0" i="0" u="none" strike="noStrike" dirty="0">
                <a:solidFill>
                  <a:schemeClr val="tx1"/>
                </a:solidFill>
                <a:effectLst/>
                <a:latin typeface="YAD7QhG2T6o 0"/>
              </a:rPr>
              <a:t>: 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Cliquez ici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E5167D-DE3A-0FBD-797A-FFCAF9E59B00}"/>
              </a:ext>
            </a:extLst>
          </p:cNvPr>
          <p:cNvSpPr/>
          <p:nvPr/>
        </p:nvSpPr>
        <p:spPr>
          <a:xfrm>
            <a:off x="0" y="82663"/>
            <a:ext cx="7559675" cy="877449"/>
          </a:xfrm>
          <a:prstGeom prst="rect">
            <a:avLst/>
          </a:prstGeom>
          <a:solidFill>
            <a:srgbClr val="FED1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41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4187D0-E25C-4D7A-378D-CEB6DEDBAA45}"/>
              </a:ext>
            </a:extLst>
          </p:cNvPr>
          <p:cNvSpPr txBox="1"/>
          <p:nvPr/>
        </p:nvSpPr>
        <p:spPr>
          <a:xfrm>
            <a:off x="758203" y="158980"/>
            <a:ext cx="6043268" cy="7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55" b="1" dirty="0"/>
              <a:t>FORMATION OBLIGATOIRE TRIENNALE </a:t>
            </a:r>
          </a:p>
          <a:p>
            <a:pPr algn="ctr"/>
            <a:r>
              <a:rPr lang="fr-FR" sz="2055" b="1" dirty="0"/>
              <a:t>- DEVELOPEMENT PROFESSIONNEL CONTINU (DPC) -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689CCD4-9773-B2A1-6029-4EFCBE3712B4}"/>
              </a:ext>
            </a:extLst>
          </p:cNvPr>
          <p:cNvSpPr txBox="1"/>
          <p:nvPr/>
        </p:nvSpPr>
        <p:spPr>
          <a:xfrm>
            <a:off x="40150" y="1036429"/>
            <a:ext cx="7559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0" u="none" strike="noStrike" dirty="0">
                <a:solidFill>
                  <a:srgbClr val="000000"/>
                </a:solidFill>
                <a:effectLst/>
              </a:rPr>
              <a:t>Un dispositif de formation continue, </a:t>
            </a:r>
            <a:r>
              <a:rPr lang="fr-FR" sz="1600" b="1" u="none" strike="noStrike" dirty="0">
                <a:solidFill>
                  <a:srgbClr val="000000"/>
                </a:solidFill>
                <a:effectLst/>
              </a:rPr>
              <a:t>obligatoire</a:t>
            </a:r>
            <a:r>
              <a:rPr lang="fr-FR" sz="1600" b="0" u="none" strike="noStrike" dirty="0">
                <a:solidFill>
                  <a:srgbClr val="000000"/>
                </a:solidFill>
                <a:effectLst/>
              </a:rPr>
              <a:t> et réglementé qui concerne tous les </a:t>
            </a:r>
            <a:r>
              <a:rPr lang="fr-FR" sz="1600" b="1" u="none" strike="noStrike" dirty="0">
                <a:solidFill>
                  <a:srgbClr val="000000"/>
                </a:solidFill>
                <a:effectLst/>
              </a:rPr>
              <a:t>chirurgiens-dentistes</a:t>
            </a:r>
            <a:r>
              <a:rPr lang="fr-FR" sz="1600" b="0" u="none" strike="noStrike" dirty="0">
                <a:solidFill>
                  <a:srgbClr val="000000"/>
                </a:solidFill>
                <a:effectLst/>
              </a:rPr>
              <a:t> libéraux et salariés exerçant au moins à 50% dans des centres de santé conventionnés, en France </a:t>
            </a:r>
            <a:endParaRPr lang="fr-FR" sz="16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F5497395-DBAB-F1F9-5D22-4BE42AFE6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986" y="2017676"/>
            <a:ext cx="936034" cy="58818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300F0A8B-7555-6F68-DBFF-D8F6B10AC8BD}"/>
              </a:ext>
            </a:extLst>
          </p:cNvPr>
          <p:cNvSpPr txBox="1"/>
          <p:nvPr/>
        </p:nvSpPr>
        <p:spPr>
          <a:xfrm>
            <a:off x="0" y="2800712"/>
            <a:ext cx="439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chirurgien-dentiste doit participer, sur la période de 3 ans : </a:t>
            </a:r>
          </a:p>
        </p:txBody>
      </p:sp>
      <p:sp>
        <p:nvSpPr>
          <p:cNvPr id="20" name="Flèche : bas 19">
            <a:extLst>
              <a:ext uri="{FF2B5EF4-FFF2-40B4-BE49-F238E27FC236}">
                <a16:creationId xmlns:a16="http://schemas.microsoft.com/office/drawing/2014/main" id="{3739D285-B0B4-8402-AFCF-D312AD531FB8}"/>
              </a:ext>
            </a:extLst>
          </p:cNvPr>
          <p:cNvSpPr/>
          <p:nvPr/>
        </p:nvSpPr>
        <p:spPr>
          <a:xfrm rot="16200000">
            <a:off x="2781359" y="1798151"/>
            <a:ext cx="1515244" cy="5762531"/>
          </a:xfrm>
          <a:prstGeom prst="downArrow">
            <a:avLst/>
          </a:prstGeom>
          <a:solidFill>
            <a:srgbClr val="FED1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0B588C-5BD3-F372-5DCE-221CE72C04CB}"/>
              </a:ext>
            </a:extLst>
          </p:cNvPr>
          <p:cNvSpPr/>
          <p:nvPr/>
        </p:nvSpPr>
        <p:spPr>
          <a:xfrm>
            <a:off x="758203" y="4581969"/>
            <a:ext cx="4908175" cy="3613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 programme intégré = formation continue + EPP 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DCDB60DE-6F69-25CF-80E0-8DD72AB55555}"/>
              </a:ext>
            </a:extLst>
          </p:cNvPr>
          <p:cNvSpPr/>
          <p:nvPr/>
        </p:nvSpPr>
        <p:spPr>
          <a:xfrm rot="16200000">
            <a:off x="2083140" y="1242868"/>
            <a:ext cx="1641982" cy="5304260"/>
          </a:xfrm>
          <a:prstGeom prst="downArrow">
            <a:avLst/>
          </a:prstGeom>
          <a:solidFill>
            <a:srgbClr val="FED1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A69DA2-3A9B-3F3D-638E-E33952DAF806}"/>
              </a:ext>
            </a:extLst>
          </p:cNvPr>
          <p:cNvSpPr/>
          <p:nvPr/>
        </p:nvSpPr>
        <p:spPr>
          <a:xfrm>
            <a:off x="330241" y="3679122"/>
            <a:ext cx="1302542" cy="518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Formation continue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EB64D8-16B6-FD2A-15F8-C49491740842}"/>
              </a:ext>
            </a:extLst>
          </p:cNvPr>
          <p:cNvSpPr/>
          <p:nvPr/>
        </p:nvSpPr>
        <p:spPr>
          <a:xfrm>
            <a:off x="2355037" y="3666960"/>
            <a:ext cx="2756691" cy="545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Évaluation des Pratiques Professionnelles (EPP) 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6AB78F9-59F2-C5A0-327E-1BE91F3E1E39}"/>
              </a:ext>
            </a:extLst>
          </p:cNvPr>
          <p:cNvSpPr/>
          <p:nvPr/>
        </p:nvSpPr>
        <p:spPr>
          <a:xfrm>
            <a:off x="1572174" y="3906834"/>
            <a:ext cx="801205" cy="68623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OU</a:t>
            </a:r>
          </a:p>
        </p:txBody>
      </p:sp>
      <p:pic>
        <p:nvPicPr>
          <p:cNvPr id="3" name="Graphique 2" descr="Réveil">
            <a:extLst>
              <a:ext uri="{FF2B5EF4-FFF2-40B4-BE49-F238E27FC236}">
                <a16:creationId xmlns:a16="http://schemas.microsoft.com/office/drawing/2014/main" id="{63967CF4-7D9C-21B2-C4FE-3CF56484D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96" y="5048160"/>
            <a:ext cx="444646" cy="44464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F651C8F-972E-C7E4-1A77-034C4E423D49}"/>
              </a:ext>
            </a:extLst>
          </p:cNvPr>
          <p:cNvSpPr txBox="1"/>
          <p:nvPr/>
        </p:nvSpPr>
        <p:spPr>
          <a:xfrm>
            <a:off x="483322" y="5167786"/>
            <a:ext cx="873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14h/an </a:t>
            </a:r>
          </a:p>
        </p:txBody>
      </p:sp>
      <p:pic>
        <p:nvPicPr>
          <p:cNvPr id="8" name="Graphique 7" descr="Pièces">
            <a:extLst>
              <a:ext uri="{FF2B5EF4-FFF2-40B4-BE49-F238E27FC236}">
                <a16:creationId xmlns:a16="http://schemas.microsoft.com/office/drawing/2014/main" id="{83ABDFE2-074D-09BF-7D6A-BB462DCFEA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331" y="5457332"/>
            <a:ext cx="359991" cy="35999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D9C7B7D-AB11-0E92-5BEA-864EB71E8B77}"/>
              </a:ext>
            </a:extLst>
          </p:cNvPr>
          <p:cNvSpPr txBox="1"/>
          <p:nvPr/>
        </p:nvSpPr>
        <p:spPr>
          <a:xfrm>
            <a:off x="483322" y="5453474"/>
            <a:ext cx="7188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1610 euros/an </a:t>
            </a:r>
            <a:r>
              <a:rPr lang="fr-FR" sz="1400" dirty="0"/>
              <a:t>en charge des  chirurgiens-dentistes, </a:t>
            </a:r>
            <a:r>
              <a:rPr lang="fr-FR" sz="1600" b="1" dirty="0"/>
              <a:t>selon le forfait de prise en charge DPC </a:t>
            </a:r>
            <a:r>
              <a:rPr lang="fr-FR" sz="2000" dirty="0"/>
              <a:t>: </a:t>
            </a:r>
            <a:r>
              <a:rPr lang="fr-FR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Cliquez ici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5" name="Rectangle : avec coin rogné 14">
            <a:extLst>
              <a:ext uri="{FF2B5EF4-FFF2-40B4-BE49-F238E27FC236}">
                <a16:creationId xmlns:a16="http://schemas.microsoft.com/office/drawing/2014/main" id="{99FF224A-B0AA-50FA-7623-C18153979579}"/>
              </a:ext>
            </a:extLst>
          </p:cNvPr>
          <p:cNvSpPr/>
          <p:nvPr/>
        </p:nvSpPr>
        <p:spPr>
          <a:xfrm rot="10800000">
            <a:off x="3486319" y="5834803"/>
            <a:ext cx="4061694" cy="1053056"/>
          </a:xfrm>
          <a:prstGeom prst="snip1Rect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CD1DFC3-7F5A-DC1B-D8CB-A8881C844808}"/>
              </a:ext>
            </a:extLst>
          </p:cNvPr>
          <p:cNvSpPr txBox="1"/>
          <p:nvPr/>
        </p:nvSpPr>
        <p:spPr>
          <a:xfrm>
            <a:off x="3758775" y="5928853"/>
            <a:ext cx="3974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Démarche</a:t>
            </a:r>
            <a:r>
              <a:rPr lang="fr-FR" dirty="0"/>
              <a:t> pour demander la prise en charge d’une action de formation : </a:t>
            </a: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Cliquez ici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4C85859-E168-0AAE-6943-E143648CE58E}"/>
              </a:ext>
            </a:extLst>
          </p:cNvPr>
          <p:cNvSpPr txBox="1"/>
          <p:nvPr/>
        </p:nvSpPr>
        <p:spPr>
          <a:xfrm>
            <a:off x="805979" y="6579540"/>
            <a:ext cx="2393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Exemple de formation éligibles :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Endodontie                  </a:t>
            </a:r>
          </a:p>
          <a:p>
            <a:pPr marL="285750" indent="-285750">
              <a:buFontTx/>
              <a:buChar char="-"/>
            </a:pPr>
            <a:r>
              <a:rPr lang="fr-FR" sz="1200" dirty="0" err="1"/>
              <a:t>Cone</a:t>
            </a:r>
            <a:r>
              <a:rPr lang="fr-FR" sz="1200" dirty="0"/>
              <a:t> Beam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MEOPA        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Radioprotection patients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Hypnose                      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Maladies parodontales </a:t>
            </a:r>
          </a:p>
          <a:p>
            <a:pPr marL="285750" indent="-285750">
              <a:buFontTx/>
              <a:buChar char="-"/>
            </a:pPr>
            <a:r>
              <a:rPr lang="fr-FR" sz="1200" dirty="0"/>
              <a:t>Inlay-Onlay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8CF48DF-6066-466C-DB4A-DA6672EA8611}"/>
              </a:ext>
            </a:extLst>
          </p:cNvPr>
          <p:cNvSpPr txBox="1"/>
          <p:nvPr/>
        </p:nvSpPr>
        <p:spPr>
          <a:xfrm>
            <a:off x="3733382" y="7270157"/>
            <a:ext cx="38632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Partenariat avec </a:t>
            </a:r>
            <a:r>
              <a:rPr lang="fr-FR" sz="1600" u="sng" dirty="0" err="1"/>
              <a:t>Webdental</a:t>
            </a:r>
            <a:r>
              <a:rPr lang="fr-FR" sz="1600" u="sng" dirty="0"/>
              <a:t> </a:t>
            </a:r>
            <a:r>
              <a:rPr lang="fr-FR" sz="1600" dirty="0"/>
              <a:t>qui vous aide à la démarche = formation en ligne 100% prise en charge + aide au dépôt action du DPC -&gt; 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0"/>
              </a:rPr>
              <a:t>Cliquez ici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0AB8BD-D0D8-0E12-EA7B-2E5C457B92C3}"/>
              </a:ext>
            </a:extLst>
          </p:cNvPr>
          <p:cNvSpPr/>
          <p:nvPr/>
        </p:nvSpPr>
        <p:spPr>
          <a:xfrm>
            <a:off x="-2441" y="9620649"/>
            <a:ext cx="7629613" cy="673130"/>
          </a:xfrm>
          <a:prstGeom prst="rect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ED13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5AB7404-CACF-2164-FB69-3F4391AB0C4B}"/>
              </a:ext>
            </a:extLst>
          </p:cNvPr>
          <p:cNvSpPr txBox="1"/>
          <p:nvPr/>
        </p:nvSpPr>
        <p:spPr>
          <a:xfrm>
            <a:off x="-16782" y="9146945"/>
            <a:ext cx="4532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Pour tout complément d’information : </a:t>
            </a:r>
            <a:r>
              <a:rPr lang="fr-FR" sz="16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agencedcp.fr</a:t>
            </a:r>
            <a:r>
              <a:rPr lang="fr-FR" sz="1600" dirty="0"/>
              <a:t>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1B883E9-A713-25AF-6CF8-B2F6A9E26723}"/>
              </a:ext>
            </a:extLst>
          </p:cNvPr>
          <p:cNvSpPr txBox="1"/>
          <p:nvPr/>
        </p:nvSpPr>
        <p:spPr>
          <a:xfrm>
            <a:off x="-81356" y="9620649"/>
            <a:ext cx="8381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Contact Dentelia / ASBBD : Carole DELSAUT, Responsable Formation </a:t>
            </a:r>
            <a:r>
              <a:rPr lang="fr-FR" sz="1600" i="1" u="sng" dirty="0"/>
              <a:t>: cdelsaut@dentelia.fr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3CB7004-640B-72EC-F04C-761CB5A6A0F9}"/>
              </a:ext>
            </a:extLst>
          </p:cNvPr>
          <p:cNvSpPr txBox="1"/>
          <p:nvPr/>
        </p:nvSpPr>
        <p:spPr>
          <a:xfrm>
            <a:off x="-81356" y="9925076"/>
            <a:ext cx="7337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Contact partenaire </a:t>
            </a:r>
            <a:r>
              <a:rPr lang="fr-FR" sz="1600" dirty="0" err="1"/>
              <a:t>Webdental</a:t>
            </a:r>
            <a:r>
              <a:rPr lang="fr-FR" sz="1600" dirty="0"/>
              <a:t> : Sandrine NGUYEN </a:t>
            </a:r>
            <a:r>
              <a:rPr lang="fr-FR" sz="1600" i="1" u="sng" dirty="0"/>
              <a:t>: snguyen@webdental-formation.fr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A9C88F9-2282-6D18-EA21-9A41D6CBA205}"/>
              </a:ext>
            </a:extLst>
          </p:cNvPr>
          <p:cNvSpPr txBox="1"/>
          <p:nvPr/>
        </p:nvSpPr>
        <p:spPr>
          <a:xfrm>
            <a:off x="6211461" y="2998730"/>
            <a:ext cx="1348214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rechercher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</a:rPr>
              <a:t>une</a:t>
            </a:r>
            <a:r>
              <a:rPr lang="fr-FR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action DPC : </a:t>
            </a:r>
            <a:r>
              <a:rPr lang="fr-FR" sz="1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2"/>
              </a:rPr>
              <a:t>Cliquez ici</a:t>
            </a:r>
            <a:endParaRPr lang="fr-FR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B6A2040-7E47-0D36-36EF-74EFA7084903}"/>
              </a:ext>
            </a:extLst>
          </p:cNvPr>
          <p:cNvSpPr txBox="1"/>
          <p:nvPr/>
        </p:nvSpPr>
        <p:spPr>
          <a:xfrm>
            <a:off x="-81356" y="8580908"/>
            <a:ext cx="4955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 dirty="0">
                <a:solidFill>
                  <a:schemeClr val="tx1"/>
                </a:solidFill>
              </a:rPr>
              <a:t>BON A SAVOIR : Si formation pendant le temps de travail : demande d’autorisation d’absence auprès de votre manager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C783D14-CB35-6FAD-A744-08B2C203B201}"/>
              </a:ext>
            </a:extLst>
          </p:cNvPr>
          <p:cNvSpPr txBox="1"/>
          <p:nvPr/>
        </p:nvSpPr>
        <p:spPr>
          <a:xfrm>
            <a:off x="6533603" y="8740716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 2022</a:t>
            </a:r>
          </a:p>
        </p:txBody>
      </p:sp>
    </p:spTree>
    <p:extLst>
      <p:ext uri="{BB962C8B-B14F-4D97-AF65-F5344CB8AC3E}">
        <p14:creationId xmlns:p14="http://schemas.microsoft.com/office/powerpoint/2010/main" val="3105959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243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YAD7QhG2T6o 0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Emeline Germani</dc:creator>
  <cp:lastModifiedBy>Carole DELSAUT</cp:lastModifiedBy>
  <cp:revision>6</cp:revision>
  <dcterms:created xsi:type="dcterms:W3CDTF">2022-05-23T13:44:20Z</dcterms:created>
  <dcterms:modified xsi:type="dcterms:W3CDTF">2022-05-24T13:09:31Z</dcterms:modified>
</cp:coreProperties>
</file>